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69"/>
    <p:restoredTop sz="94906"/>
  </p:normalViewPr>
  <p:slideViewPr>
    <p:cSldViewPr snapToGrid="0">
      <p:cViewPr varScale="1">
        <p:scale>
          <a:sx n="149" d="100"/>
          <a:sy n="149" d="100"/>
        </p:scale>
        <p:origin x="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F065-0778-1349-980E-F55E7412DFDC}" type="datetimeFigureOut">
              <a:rPr lang="es-MX" smtClean="0"/>
              <a:t>02/09/24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86BA8-6F83-6B44-B30B-3ECFD48BE865}" type="slidenum">
              <a:rPr lang="es-MX" smtClean="0"/>
              <a:t>‹Nº›</a:t>
            </a:fld>
            <a:endParaRPr lang="es-MX"/>
          </a:p>
        </p:txBody>
      </p:sp>
    </p:spTree>
    <p:extLst>
      <p:ext uri="{BB962C8B-B14F-4D97-AF65-F5344CB8AC3E}">
        <p14:creationId xmlns:p14="http://schemas.microsoft.com/office/powerpoint/2010/main" val="29822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6BA86BA8-6F83-6B44-B30B-3ECFD48BE865}" type="slidenum">
              <a:rPr lang="es-MX" smtClean="0"/>
              <a:t>3</a:t>
            </a:fld>
            <a:endParaRPr lang="es-MX"/>
          </a:p>
        </p:txBody>
      </p:sp>
    </p:spTree>
    <p:extLst>
      <p:ext uri="{BB962C8B-B14F-4D97-AF65-F5344CB8AC3E}">
        <p14:creationId xmlns:p14="http://schemas.microsoft.com/office/powerpoint/2010/main" val="3781259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a:t>9/2/24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MX"/>
              <a:t>Haz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MX"/>
              <a:t>Haz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a:t>9/2/24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MX"/>
              <a:t>Haz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a:t>9/2/24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9/2/24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9/2/24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9/2/24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a:t>9/2/24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9/2/24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9/2/24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9/2/24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a:t>9/2/24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9/2/24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rduino.cc/en/softw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9614E3C-1795-A06D-893F-4652AD37ABDA}"/>
              </a:ext>
            </a:extLst>
          </p:cNvPr>
          <p:cNvSpPr txBox="1"/>
          <p:nvPr/>
        </p:nvSpPr>
        <p:spPr>
          <a:xfrm>
            <a:off x="361950" y="1253373"/>
            <a:ext cx="11358562" cy="2862322"/>
          </a:xfrm>
          <a:prstGeom prst="rect">
            <a:avLst/>
          </a:prstGeom>
          <a:noFill/>
        </p:spPr>
        <p:txBody>
          <a:bodyPr wrap="square">
            <a:spAutoFit/>
          </a:bodyPr>
          <a:lstStyle/>
          <a:p>
            <a:pPr algn="ctr"/>
            <a:r>
              <a:rPr lang="es-MX" sz="3600" b="1">
                <a:solidFill>
                  <a:schemeClr val="bg1"/>
                </a:solidFill>
              </a:rPr>
              <a:t>MODULO IV </a:t>
            </a:r>
          </a:p>
          <a:p>
            <a:pPr algn="ctr"/>
            <a:endParaRPr lang="es-MX" sz="3600" b="1">
              <a:solidFill>
                <a:schemeClr val="bg1"/>
              </a:solidFill>
            </a:endParaRPr>
          </a:p>
          <a:p>
            <a:pPr algn="ctr"/>
            <a:r>
              <a:rPr lang="es-MX" sz="3600" b="1">
                <a:solidFill>
                  <a:schemeClr val="bg1"/>
                </a:solidFill>
              </a:rPr>
              <a:t>MANTIENE SISTEMAS ELECTRÓNICOS CON MICROCONTROLADORES</a:t>
            </a:r>
          </a:p>
          <a:p>
            <a:pPr algn="ctr"/>
            <a:r>
              <a:rPr lang="es-MX" sz="3600" b="1">
                <a:solidFill>
                  <a:schemeClr val="bg1"/>
                </a:solidFill>
              </a:rPr>
              <a:t>192 horas</a:t>
            </a:r>
          </a:p>
        </p:txBody>
      </p:sp>
      <p:sp>
        <p:nvSpPr>
          <p:cNvPr id="6" name="CuadroTexto 5">
            <a:extLst>
              <a:ext uri="{FF2B5EF4-FFF2-40B4-BE49-F238E27FC236}">
                <a16:creationId xmlns:a16="http://schemas.microsoft.com/office/drawing/2014/main" id="{A8325CBA-B0B5-6D4F-30C2-EA305D5AE749}"/>
              </a:ext>
            </a:extLst>
          </p:cNvPr>
          <p:cNvSpPr txBox="1"/>
          <p:nvPr/>
        </p:nvSpPr>
        <p:spPr>
          <a:xfrm>
            <a:off x="361950" y="4394464"/>
            <a:ext cx="7258050" cy="830997"/>
          </a:xfrm>
          <a:prstGeom prst="rect">
            <a:avLst/>
          </a:prstGeom>
          <a:noFill/>
        </p:spPr>
        <p:txBody>
          <a:bodyPr wrap="square">
            <a:spAutoFit/>
          </a:bodyPr>
          <a:lstStyle/>
          <a:p>
            <a:r>
              <a:rPr lang="es-MX" sz="2400" b="1">
                <a:solidFill>
                  <a:schemeClr val="bg1"/>
                </a:solidFill>
              </a:rPr>
              <a:t>SUBMÓDULO 1</a:t>
            </a:r>
          </a:p>
          <a:p>
            <a:r>
              <a:rPr lang="es-MX" sz="2400" b="1">
                <a:solidFill>
                  <a:schemeClr val="bg1"/>
                </a:solidFill>
              </a:rPr>
              <a:t>Implementa circuitos con microcontroladores 96 horas</a:t>
            </a:r>
          </a:p>
        </p:txBody>
      </p:sp>
      <p:sp>
        <p:nvSpPr>
          <p:cNvPr id="9" name="CuadroTexto 8">
            <a:extLst>
              <a:ext uri="{FF2B5EF4-FFF2-40B4-BE49-F238E27FC236}">
                <a16:creationId xmlns:a16="http://schemas.microsoft.com/office/drawing/2014/main" id="{01D90705-B4AA-747F-7E77-78786EAFB6A5}"/>
              </a:ext>
            </a:extLst>
          </p:cNvPr>
          <p:cNvSpPr txBox="1"/>
          <p:nvPr/>
        </p:nvSpPr>
        <p:spPr>
          <a:xfrm>
            <a:off x="4933950" y="5800196"/>
            <a:ext cx="6896100" cy="461665"/>
          </a:xfrm>
          <a:prstGeom prst="rect">
            <a:avLst/>
          </a:prstGeom>
          <a:noFill/>
        </p:spPr>
        <p:txBody>
          <a:bodyPr wrap="square">
            <a:spAutoFit/>
          </a:bodyPr>
          <a:lstStyle/>
          <a:p>
            <a:r>
              <a:rPr lang="es-MX" sz="2400" b="1">
                <a:solidFill>
                  <a:schemeClr val="bg1"/>
                </a:solidFill>
              </a:rPr>
              <a:t>Capacitación y Formación Profesional Smart Marina</a:t>
            </a:r>
          </a:p>
        </p:txBody>
      </p:sp>
    </p:spTree>
    <p:extLst>
      <p:ext uri="{BB962C8B-B14F-4D97-AF65-F5344CB8AC3E}">
        <p14:creationId xmlns:p14="http://schemas.microsoft.com/office/powerpoint/2010/main" val="47828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022BEE0-0D10-A605-FFE8-027C9ED69AEB}"/>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(Micromputadoras)</a:t>
            </a:r>
            <a:endParaRPr lang="es-MX" sz="2800"/>
          </a:p>
        </p:txBody>
      </p:sp>
      <p:sp>
        <p:nvSpPr>
          <p:cNvPr id="5" name="CuadroTexto 4">
            <a:extLst>
              <a:ext uri="{FF2B5EF4-FFF2-40B4-BE49-F238E27FC236}">
                <a16:creationId xmlns:a16="http://schemas.microsoft.com/office/drawing/2014/main" id="{5EEC088B-4BE0-7D75-5511-F7C4A85B20C3}"/>
              </a:ext>
            </a:extLst>
          </p:cNvPr>
          <p:cNvSpPr txBox="1"/>
          <p:nvPr/>
        </p:nvSpPr>
        <p:spPr>
          <a:xfrm>
            <a:off x="211665" y="810562"/>
            <a:ext cx="11855018" cy="3970318"/>
          </a:xfrm>
          <a:prstGeom prst="rect">
            <a:avLst/>
          </a:prstGeom>
          <a:noFill/>
        </p:spPr>
        <p:txBody>
          <a:bodyPr wrap="square" rtlCol="0">
            <a:spAutoFit/>
          </a:bodyPr>
          <a:lstStyle/>
          <a:p>
            <a:pPr algn="ctr"/>
            <a:r>
              <a:rPr lang="es-MX" sz="2800">
                <a:solidFill>
                  <a:schemeClr val="bg1"/>
                </a:solidFill>
              </a:rPr>
              <a:t>Derivado de un programa altruista para Africa denominado OLPC 2007 “Un laptop por niño” se le encargo al MIT el diseño del equipo portatil por un costo menor a 100 USD, la meta era que el peso fuera la mitad de una mini laptop normal, que sus baterias duraran cuatro veces mas, que consumiera 10 veces menos energia que un portatil normal (Distribuidas 2010-2011). Aun siendo la meta una minicomputadora su logro en fabricación es que en su interior era una microcomputadora. Despues en 2012 surge la Raspberry Pi para fines academicos, una fusion entre la computación y la electronica, por lo que tambien tiene mucho éxito dentro del entorno industrial.</a:t>
            </a:r>
          </a:p>
        </p:txBody>
      </p:sp>
      <p:pic>
        <p:nvPicPr>
          <p:cNvPr id="6" name="Imagen 5">
            <a:extLst>
              <a:ext uri="{FF2B5EF4-FFF2-40B4-BE49-F238E27FC236}">
                <a16:creationId xmlns:a16="http://schemas.microsoft.com/office/drawing/2014/main" id="{F11FE028-0C9C-8734-E9B0-7F3CAC7A3B5A}"/>
              </a:ext>
            </a:extLst>
          </p:cNvPr>
          <p:cNvPicPr>
            <a:picLocks noChangeAspect="1"/>
          </p:cNvPicPr>
          <p:nvPr/>
        </p:nvPicPr>
        <p:blipFill>
          <a:blip r:embed="rId2"/>
          <a:stretch>
            <a:fillRect/>
          </a:stretch>
        </p:blipFill>
        <p:spPr>
          <a:xfrm>
            <a:off x="476251" y="4780880"/>
            <a:ext cx="2046816" cy="1879158"/>
          </a:xfrm>
          <a:prstGeom prst="rect">
            <a:avLst/>
          </a:prstGeom>
        </p:spPr>
      </p:pic>
      <p:pic>
        <p:nvPicPr>
          <p:cNvPr id="7" name="Imagen 6">
            <a:extLst>
              <a:ext uri="{FF2B5EF4-FFF2-40B4-BE49-F238E27FC236}">
                <a16:creationId xmlns:a16="http://schemas.microsoft.com/office/drawing/2014/main" id="{A3981C63-0DC6-E021-7EE6-5C8D7ED96CAE}"/>
              </a:ext>
            </a:extLst>
          </p:cNvPr>
          <p:cNvPicPr>
            <a:picLocks noChangeAspect="1"/>
          </p:cNvPicPr>
          <p:nvPr/>
        </p:nvPicPr>
        <p:blipFill>
          <a:blip r:embed="rId3"/>
          <a:stretch>
            <a:fillRect/>
          </a:stretch>
        </p:blipFill>
        <p:spPr>
          <a:xfrm>
            <a:off x="8450792" y="4661613"/>
            <a:ext cx="3402540" cy="2088302"/>
          </a:xfrm>
          <a:prstGeom prst="rect">
            <a:avLst/>
          </a:prstGeom>
        </p:spPr>
      </p:pic>
      <p:sp>
        <p:nvSpPr>
          <p:cNvPr id="8" name="CuadroTexto 7">
            <a:extLst>
              <a:ext uri="{FF2B5EF4-FFF2-40B4-BE49-F238E27FC236}">
                <a16:creationId xmlns:a16="http://schemas.microsoft.com/office/drawing/2014/main" id="{7A514F84-FC86-5D28-4CCF-F227F73342CE}"/>
              </a:ext>
            </a:extLst>
          </p:cNvPr>
          <p:cNvSpPr txBox="1"/>
          <p:nvPr/>
        </p:nvSpPr>
        <p:spPr>
          <a:xfrm>
            <a:off x="2523067" y="5017706"/>
            <a:ext cx="2302934" cy="369332"/>
          </a:xfrm>
          <a:prstGeom prst="rect">
            <a:avLst/>
          </a:prstGeom>
          <a:noFill/>
        </p:spPr>
        <p:txBody>
          <a:bodyPr wrap="square">
            <a:spAutoFit/>
          </a:bodyPr>
          <a:lstStyle/>
          <a:p>
            <a:pPr algn="ctr"/>
            <a:r>
              <a:rPr lang="es-MX" b="1">
                <a:solidFill>
                  <a:schemeClr val="bg1"/>
                </a:solidFill>
              </a:rPr>
              <a:t>Su uso es general</a:t>
            </a:r>
          </a:p>
        </p:txBody>
      </p:sp>
      <p:sp>
        <p:nvSpPr>
          <p:cNvPr id="9" name="CuadroTexto 8">
            <a:extLst>
              <a:ext uri="{FF2B5EF4-FFF2-40B4-BE49-F238E27FC236}">
                <a16:creationId xmlns:a16="http://schemas.microsoft.com/office/drawing/2014/main" id="{5D86E8F3-B163-1DD9-0AA6-69E92EBF5A68}"/>
              </a:ext>
            </a:extLst>
          </p:cNvPr>
          <p:cNvSpPr txBox="1"/>
          <p:nvPr/>
        </p:nvSpPr>
        <p:spPr>
          <a:xfrm>
            <a:off x="6011334" y="4842067"/>
            <a:ext cx="2302934" cy="1754326"/>
          </a:xfrm>
          <a:prstGeom prst="rect">
            <a:avLst/>
          </a:prstGeom>
          <a:noFill/>
        </p:spPr>
        <p:txBody>
          <a:bodyPr wrap="square">
            <a:spAutoFit/>
          </a:bodyPr>
          <a:lstStyle/>
          <a:p>
            <a:pPr algn="ctr"/>
            <a:r>
              <a:rPr lang="es-MX" b="1">
                <a:solidFill>
                  <a:schemeClr val="bg1"/>
                </a:solidFill>
              </a:rPr>
              <a:t>Su uso es general (como una PC)</a:t>
            </a:r>
          </a:p>
          <a:p>
            <a:pPr algn="ctr"/>
            <a:r>
              <a:rPr lang="es-MX" b="1">
                <a:solidFill>
                  <a:schemeClr val="bg1"/>
                </a:solidFill>
              </a:rPr>
              <a:t>o especifico</a:t>
            </a:r>
          </a:p>
          <a:p>
            <a:pPr algn="ctr"/>
            <a:r>
              <a:rPr lang="es-MX" b="1">
                <a:solidFill>
                  <a:schemeClr val="bg1"/>
                </a:solidFill>
              </a:rPr>
              <a:t>Hay una variante generica mas economica OrangePi</a:t>
            </a:r>
          </a:p>
        </p:txBody>
      </p:sp>
    </p:spTree>
    <p:extLst>
      <p:ext uri="{BB962C8B-B14F-4D97-AF65-F5344CB8AC3E}">
        <p14:creationId xmlns:p14="http://schemas.microsoft.com/office/powerpoint/2010/main" val="167300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022BEE0-0D10-A605-FFE8-027C9ED69AEB}"/>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(Microcontrolador)</a:t>
            </a:r>
            <a:endParaRPr lang="es-MX" sz="2800"/>
          </a:p>
        </p:txBody>
      </p:sp>
      <p:sp>
        <p:nvSpPr>
          <p:cNvPr id="5" name="CuadroTexto 4">
            <a:extLst>
              <a:ext uri="{FF2B5EF4-FFF2-40B4-BE49-F238E27FC236}">
                <a16:creationId xmlns:a16="http://schemas.microsoft.com/office/drawing/2014/main" id="{5EEC088B-4BE0-7D75-5511-F7C4A85B20C3}"/>
              </a:ext>
            </a:extLst>
          </p:cNvPr>
          <p:cNvSpPr txBox="1"/>
          <p:nvPr/>
        </p:nvSpPr>
        <p:spPr>
          <a:xfrm>
            <a:off x="211665" y="1030693"/>
            <a:ext cx="11855018" cy="5262979"/>
          </a:xfrm>
          <a:prstGeom prst="rect">
            <a:avLst/>
          </a:prstGeom>
          <a:noFill/>
        </p:spPr>
        <p:txBody>
          <a:bodyPr wrap="square" rtlCol="0">
            <a:spAutoFit/>
          </a:bodyPr>
          <a:lstStyle/>
          <a:p>
            <a:pPr algn="ctr"/>
            <a:r>
              <a:rPr lang="es-MX" sz="2800">
                <a:solidFill>
                  <a:schemeClr val="bg1"/>
                </a:solidFill>
              </a:rPr>
              <a:t>Los microcontroladores surgieron por la misma necesidad de contar con microcomputadoras de bajo consumo de energia, soporte a las altas temperaturas, para un uso especifico.</a:t>
            </a:r>
          </a:p>
          <a:p>
            <a:pPr algn="ctr"/>
            <a:r>
              <a:rPr lang="es-MX" sz="2800">
                <a:solidFill>
                  <a:schemeClr val="bg1"/>
                </a:solidFill>
              </a:rPr>
              <a:t>Los microcontroladores contienen en lo general un microprocesador (ATMEL / ARM / etc), memoria Eeprom y Ram asi como puertos de comunicación UART (TTL/RS232), I2C, SPI y USB. </a:t>
            </a:r>
          </a:p>
          <a:p>
            <a:pPr algn="ctr"/>
            <a:r>
              <a:rPr lang="es-MX" sz="2800">
                <a:solidFill>
                  <a:schemeClr val="bg1"/>
                </a:solidFill>
              </a:rPr>
              <a:t>Algunos chips ya vienen con funciones de comunicación WiFi, LTE, GSM, Bluetooh. GPS, tarjetas SD y otras funcionabilidades.</a:t>
            </a:r>
          </a:p>
          <a:p>
            <a:pPr algn="ctr"/>
            <a:r>
              <a:rPr lang="es-MX" sz="2800" b="1">
                <a:solidFill>
                  <a:schemeClr val="bg1"/>
                </a:solidFill>
              </a:rPr>
              <a:t>Para programar los microcontroladores es un proceso complejo y es necesario comunmente utilizar un software de los mismos fabricantes </a:t>
            </a:r>
            <a:r>
              <a:rPr lang="es-MX" sz="2800">
                <a:solidFill>
                  <a:schemeClr val="bg1"/>
                </a:solidFill>
              </a:rPr>
              <a:t>como sucede con los PLC y en ocaciones hasta una version de programa distinta por cada microcontrolador, lo que dificultaba mucho la migración por cada actualización.</a:t>
            </a:r>
          </a:p>
        </p:txBody>
      </p:sp>
    </p:spTree>
    <p:extLst>
      <p:ext uri="{BB962C8B-B14F-4D97-AF65-F5344CB8AC3E}">
        <p14:creationId xmlns:p14="http://schemas.microsoft.com/office/powerpoint/2010/main" val="236155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B992604-27D6-AB99-2E10-B035C002C872}"/>
              </a:ext>
            </a:extLst>
          </p:cNvPr>
          <p:cNvSpPr txBox="1"/>
          <p:nvPr/>
        </p:nvSpPr>
        <p:spPr>
          <a:xfrm>
            <a:off x="211664" y="992369"/>
            <a:ext cx="11641667" cy="5693866"/>
          </a:xfrm>
          <a:prstGeom prst="rect">
            <a:avLst/>
          </a:prstGeom>
          <a:noFill/>
        </p:spPr>
        <p:txBody>
          <a:bodyPr wrap="square">
            <a:spAutoFit/>
          </a:bodyPr>
          <a:lstStyle/>
          <a:p>
            <a:pPr algn="ctr"/>
            <a:r>
              <a:rPr lang="es-MX" sz="2800">
                <a:solidFill>
                  <a:schemeClr val="bg1"/>
                </a:solidFill>
              </a:rPr>
              <a:t>En 2005 surge un microcontrolador economico ATmega8 llamado Arduino, que  el cual fue un éxito en la comunidad del codigo abierto ya que tenia un software de entorno de programación (IDE) multiplataforma, para mediados de 2011 mas de 300 mil Arduinos fueron comercialmente producidos y en 2013 ya eran mas de 700 mil tarjetas. </a:t>
            </a:r>
          </a:p>
          <a:p>
            <a:pPr algn="ctr"/>
            <a:r>
              <a:rPr lang="es-MX" sz="2800">
                <a:solidFill>
                  <a:schemeClr val="bg1"/>
                </a:solidFill>
              </a:rPr>
              <a:t>Despues de varias disputas legales de la marca que en mayo de 2015 se convirtio en la marca Genuino fuera de estados unidos.</a:t>
            </a:r>
          </a:p>
          <a:p>
            <a:pPr algn="ctr"/>
            <a:r>
              <a:rPr lang="es-MX" sz="2800">
                <a:solidFill>
                  <a:schemeClr val="bg1"/>
                </a:solidFill>
              </a:rPr>
              <a:t>En 2016 surge la fundación Arduino, comenzando una nueva era en la aplicación academica, comercial e industrial de los microcontroladores, ya que la plataforma de programacion IDE multiplataforma permite programar tarjetas de multiples fabricantes, incluso las genericas. </a:t>
            </a:r>
          </a:p>
          <a:p>
            <a:pPr algn="ctr"/>
            <a:r>
              <a:rPr lang="es-MX" sz="2800">
                <a:solidFill>
                  <a:schemeClr val="bg1"/>
                </a:solidFill>
              </a:rPr>
              <a:t>Dichas librerias para Arduino son de codigo abierto (GitHub) y se pueden encontrar millones de ejemplos de codigo en la red </a:t>
            </a:r>
          </a:p>
        </p:txBody>
      </p:sp>
      <p:sp>
        <p:nvSpPr>
          <p:cNvPr id="6" name="CuadroTexto 5">
            <a:extLst>
              <a:ext uri="{FF2B5EF4-FFF2-40B4-BE49-F238E27FC236}">
                <a16:creationId xmlns:a16="http://schemas.microsoft.com/office/drawing/2014/main" id="{E11B75C7-AA5B-242F-8E39-4022ED969AE3}"/>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(Microcontrolador)</a:t>
            </a:r>
            <a:endParaRPr lang="es-MX" sz="2800"/>
          </a:p>
        </p:txBody>
      </p:sp>
    </p:spTree>
    <p:extLst>
      <p:ext uri="{BB962C8B-B14F-4D97-AF65-F5344CB8AC3E}">
        <p14:creationId xmlns:p14="http://schemas.microsoft.com/office/powerpoint/2010/main" val="182351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BB7C70-87CD-3903-24C6-07D799B61D33}"/>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(Microcontrolador)</a:t>
            </a:r>
            <a:endParaRPr lang="es-MX" sz="2800"/>
          </a:p>
        </p:txBody>
      </p:sp>
      <p:pic>
        <p:nvPicPr>
          <p:cNvPr id="5" name="Imagen 4">
            <a:extLst>
              <a:ext uri="{FF2B5EF4-FFF2-40B4-BE49-F238E27FC236}">
                <a16:creationId xmlns:a16="http://schemas.microsoft.com/office/drawing/2014/main" id="{6FF7716A-363A-A9E2-9129-16BEE7D7FEBB}"/>
              </a:ext>
            </a:extLst>
          </p:cNvPr>
          <p:cNvPicPr>
            <a:picLocks noChangeAspect="1"/>
          </p:cNvPicPr>
          <p:nvPr/>
        </p:nvPicPr>
        <p:blipFill>
          <a:blip r:embed="rId2"/>
          <a:stretch>
            <a:fillRect/>
          </a:stretch>
        </p:blipFill>
        <p:spPr>
          <a:xfrm>
            <a:off x="482600" y="2675467"/>
            <a:ext cx="5116564" cy="3556135"/>
          </a:xfrm>
          <a:prstGeom prst="rect">
            <a:avLst/>
          </a:prstGeom>
        </p:spPr>
      </p:pic>
      <p:sp>
        <p:nvSpPr>
          <p:cNvPr id="6" name="CuadroTexto 5">
            <a:extLst>
              <a:ext uri="{FF2B5EF4-FFF2-40B4-BE49-F238E27FC236}">
                <a16:creationId xmlns:a16="http://schemas.microsoft.com/office/drawing/2014/main" id="{D0714672-215B-9ABB-C884-53DC66CB55F1}"/>
              </a:ext>
            </a:extLst>
          </p:cNvPr>
          <p:cNvSpPr txBox="1"/>
          <p:nvPr/>
        </p:nvSpPr>
        <p:spPr>
          <a:xfrm>
            <a:off x="770467" y="1868106"/>
            <a:ext cx="4080932" cy="461665"/>
          </a:xfrm>
          <a:prstGeom prst="rect">
            <a:avLst/>
          </a:prstGeom>
          <a:noFill/>
        </p:spPr>
        <p:txBody>
          <a:bodyPr wrap="square">
            <a:spAutoFit/>
          </a:bodyPr>
          <a:lstStyle/>
          <a:p>
            <a:pPr algn="ctr"/>
            <a:r>
              <a:rPr lang="es-MX" sz="2400" b="1">
                <a:solidFill>
                  <a:schemeClr val="bg1"/>
                </a:solidFill>
              </a:rPr>
              <a:t>Placa Arduino UNO R3</a:t>
            </a:r>
          </a:p>
        </p:txBody>
      </p:sp>
      <p:pic>
        <p:nvPicPr>
          <p:cNvPr id="7" name="Imagen 6">
            <a:extLst>
              <a:ext uri="{FF2B5EF4-FFF2-40B4-BE49-F238E27FC236}">
                <a16:creationId xmlns:a16="http://schemas.microsoft.com/office/drawing/2014/main" id="{578445CC-5206-A6B2-20E8-5AFF467262F7}"/>
              </a:ext>
            </a:extLst>
          </p:cNvPr>
          <p:cNvPicPr>
            <a:picLocks noChangeAspect="1"/>
          </p:cNvPicPr>
          <p:nvPr/>
        </p:nvPicPr>
        <p:blipFill>
          <a:blip r:embed="rId3"/>
          <a:stretch>
            <a:fillRect/>
          </a:stretch>
        </p:blipFill>
        <p:spPr>
          <a:xfrm>
            <a:off x="7507238" y="3429000"/>
            <a:ext cx="2839029" cy="1604669"/>
          </a:xfrm>
          <a:prstGeom prst="rect">
            <a:avLst/>
          </a:prstGeom>
        </p:spPr>
      </p:pic>
      <p:sp>
        <p:nvSpPr>
          <p:cNvPr id="9" name="CuadroTexto 8">
            <a:extLst>
              <a:ext uri="{FF2B5EF4-FFF2-40B4-BE49-F238E27FC236}">
                <a16:creationId xmlns:a16="http://schemas.microsoft.com/office/drawing/2014/main" id="{53CDB912-F60F-B1E4-DF98-E4D91759132C}"/>
              </a:ext>
            </a:extLst>
          </p:cNvPr>
          <p:cNvSpPr txBox="1"/>
          <p:nvPr/>
        </p:nvSpPr>
        <p:spPr>
          <a:xfrm>
            <a:off x="6886286" y="1910265"/>
            <a:ext cx="4080932" cy="461665"/>
          </a:xfrm>
          <a:prstGeom prst="rect">
            <a:avLst/>
          </a:prstGeom>
          <a:noFill/>
        </p:spPr>
        <p:txBody>
          <a:bodyPr wrap="square">
            <a:spAutoFit/>
          </a:bodyPr>
          <a:lstStyle/>
          <a:p>
            <a:pPr algn="ctr"/>
            <a:r>
              <a:rPr lang="es-MX" sz="2400" b="1">
                <a:solidFill>
                  <a:schemeClr val="bg1"/>
                </a:solidFill>
              </a:rPr>
              <a:t>Placa Arduino Pro Mini</a:t>
            </a:r>
          </a:p>
        </p:txBody>
      </p:sp>
    </p:spTree>
    <p:extLst>
      <p:ext uri="{BB962C8B-B14F-4D97-AF65-F5344CB8AC3E}">
        <p14:creationId xmlns:p14="http://schemas.microsoft.com/office/powerpoint/2010/main" val="25400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5BC2286-BB38-D5CB-BEE7-198C6E8A4634}"/>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Implementar circuitos con microcontroladores</a:t>
            </a:r>
            <a:endParaRPr lang="es-MX" sz="2800"/>
          </a:p>
        </p:txBody>
      </p:sp>
      <p:sp>
        <p:nvSpPr>
          <p:cNvPr id="6" name="CuadroTexto 5">
            <a:extLst>
              <a:ext uri="{FF2B5EF4-FFF2-40B4-BE49-F238E27FC236}">
                <a16:creationId xmlns:a16="http://schemas.microsoft.com/office/drawing/2014/main" id="{2F9EB84C-0825-4FC5-A3D9-D0FA820C681E}"/>
              </a:ext>
            </a:extLst>
          </p:cNvPr>
          <p:cNvSpPr txBox="1"/>
          <p:nvPr/>
        </p:nvSpPr>
        <p:spPr>
          <a:xfrm>
            <a:off x="211664" y="992369"/>
            <a:ext cx="11641667" cy="2677656"/>
          </a:xfrm>
          <a:prstGeom prst="rect">
            <a:avLst/>
          </a:prstGeom>
          <a:noFill/>
        </p:spPr>
        <p:txBody>
          <a:bodyPr wrap="square">
            <a:spAutoFit/>
          </a:bodyPr>
          <a:lstStyle/>
          <a:p>
            <a:r>
              <a:rPr lang="es-MX" sz="2800">
                <a:solidFill>
                  <a:schemeClr val="bg1"/>
                </a:solidFill>
              </a:rPr>
              <a:t>Practica 1: </a:t>
            </a:r>
            <a:r>
              <a:rPr lang="es-MX" sz="2800" b="1">
                <a:solidFill>
                  <a:schemeClr val="bg1"/>
                </a:solidFill>
              </a:rPr>
              <a:t>Ensamble con soldadura de tarjeta de microcontrolador</a:t>
            </a:r>
          </a:p>
          <a:p>
            <a:pPr marL="457200" indent="-457200">
              <a:buFontTx/>
              <a:buChar char="-"/>
            </a:pPr>
            <a:r>
              <a:rPr lang="es-MX" sz="2800">
                <a:solidFill>
                  <a:schemeClr val="bg1"/>
                </a:solidFill>
              </a:rPr>
              <a:t>Aplicación de pasta en las perforaciones</a:t>
            </a:r>
          </a:p>
          <a:p>
            <a:pPr marL="457200" indent="-457200">
              <a:buFontTx/>
              <a:buChar char="-"/>
            </a:pPr>
            <a:r>
              <a:rPr lang="es-MX" sz="2800">
                <a:solidFill>
                  <a:schemeClr val="bg1"/>
                </a:solidFill>
              </a:rPr>
              <a:t>Alineacion de la barra de agujas, soldar ambos extremos.</a:t>
            </a:r>
          </a:p>
          <a:p>
            <a:pPr marL="457200" indent="-457200">
              <a:buFontTx/>
              <a:buChar char="-"/>
            </a:pPr>
            <a:r>
              <a:rPr lang="es-MX" sz="2800">
                <a:solidFill>
                  <a:schemeClr val="bg1"/>
                </a:solidFill>
              </a:rPr>
              <a:t>Soldar todas las agujas de la barra alineada.</a:t>
            </a:r>
          </a:p>
          <a:p>
            <a:pPr marL="457200" indent="-457200">
              <a:buFontTx/>
              <a:buChar char="-"/>
            </a:pPr>
            <a:r>
              <a:rPr lang="es-MX" sz="2800">
                <a:solidFill>
                  <a:schemeClr val="bg1"/>
                </a:solidFill>
              </a:rPr>
              <a:t>Realizar el mismo proceso para la barra de agujas del otro lado y la barra para los pines del programador (UART – USB).</a:t>
            </a:r>
          </a:p>
        </p:txBody>
      </p:sp>
      <p:sp>
        <p:nvSpPr>
          <p:cNvPr id="7" name="CuadroTexto 6">
            <a:extLst>
              <a:ext uri="{FF2B5EF4-FFF2-40B4-BE49-F238E27FC236}">
                <a16:creationId xmlns:a16="http://schemas.microsoft.com/office/drawing/2014/main" id="{4372D579-C114-FC96-0ABB-D0A8089C312B}"/>
              </a:ext>
            </a:extLst>
          </p:cNvPr>
          <p:cNvSpPr txBox="1"/>
          <p:nvPr/>
        </p:nvSpPr>
        <p:spPr>
          <a:xfrm>
            <a:off x="211663" y="3670025"/>
            <a:ext cx="11641667" cy="2677656"/>
          </a:xfrm>
          <a:prstGeom prst="rect">
            <a:avLst/>
          </a:prstGeom>
          <a:noFill/>
        </p:spPr>
        <p:txBody>
          <a:bodyPr wrap="square">
            <a:spAutoFit/>
          </a:bodyPr>
          <a:lstStyle/>
          <a:p>
            <a:r>
              <a:rPr lang="es-MX" sz="2800">
                <a:solidFill>
                  <a:schemeClr val="bg1"/>
                </a:solidFill>
              </a:rPr>
              <a:t>Practica 2: </a:t>
            </a:r>
            <a:r>
              <a:rPr lang="es-MX" sz="2800" b="1">
                <a:solidFill>
                  <a:schemeClr val="bg1"/>
                </a:solidFill>
              </a:rPr>
              <a:t>Instalación del software IDE Arduino para Windows en su PC</a:t>
            </a:r>
          </a:p>
          <a:p>
            <a:pPr marL="457200" indent="-457200">
              <a:buFontTx/>
              <a:buChar char="-"/>
            </a:pPr>
            <a:r>
              <a:rPr lang="es-MX" sz="2800">
                <a:solidFill>
                  <a:schemeClr val="bg1"/>
                </a:solidFill>
              </a:rPr>
              <a:t>Ingresar a </a:t>
            </a:r>
            <a:r>
              <a:rPr lang="es-MX" sz="2800">
                <a:solidFill>
                  <a:schemeClr val="bg1"/>
                </a:solidFill>
                <a:hlinkClick r:id="rId2"/>
              </a:rPr>
              <a:t>https://www.arduino.cc/en/software</a:t>
            </a:r>
            <a:endParaRPr lang="es-MX" sz="2800">
              <a:solidFill>
                <a:schemeClr val="bg1"/>
              </a:solidFill>
            </a:endParaRPr>
          </a:p>
          <a:p>
            <a:pPr marL="457200" indent="-457200">
              <a:buFontTx/>
              <a:buChar char="-"/>
            </a:pPr>
            <a:r>
              <a:rPr lang="es-MX" sz="2800">
                <a:solidFill>
                  <a:schemeClr val="bg1"/>
                </a:solidFill>
              </a:rPr>
              <a:t>Seleccionar la opcion de descarga dependiendo del sistema operativo de la pc. (Observar a detalle que hay una version para Chromebooks y una Legacy para Windows 7 y superior)</a:t>
            </a:r>
          </a:p>
          <a:p>
            <a:pPr marL="457200" indent="-457200">
              <a:buFontTx/>
              <a:buChar char="-"/>
            </a:pPr>
            <a:endParaRPr lang="es-MX" sz="2800">
              <a:solidFill>
                <a:schemeClr val="bg1"/>
              </a:solidFill>
            </a:endParaRPr>
          </a:p>
        </p:txBody>
      </p:sp>
    </p:spTree>
    <p:extLst>
      <p:ext uri="{BB962C8B-B14F-4D97-AF65-F5344CB8AC3E}">
        <p14:creationId xmlns:p14="http://schemas.microsoft.com/office/powerpoint/2010/main" val="304395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duino PRO MINI – How to upload code | alselectro">
            <a:extLst>
              <a:ext uri="{FF2B5EF4-FFF2-40B4-BE49-F238E27FC236}">
                <a16:creationId xmlns:a16="http://schemas.microsoft.com/office/drawing/2014/main" id="{5E93CD8B-AA59-8610-0F57-F29790C06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8" y="521394"/>
            <a:ext cx="10787640" cy="581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5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A6F6A96-8F7B-4F07-D1B0-C5B8DA1460B7}"/>
              </a:ext>
            </a:extLst>
          </p:cNvPr>
          <p:cNvSpPr txBox="1"/>
          <p:nvPr/>
        </p:nvSpPr>
        <p:spPr>
          <a:xfrm>
            <a:off x="275166" y="147893"/>
            <a:ext cx="11641667" cy="3108543"/>
          </a:xfrm>
          <a:prstGeom prst="rect">
            <a:avLst/>
          </a:prstGeom>
          <a:noFill/>
        </p:spPr>
        <p:txBody>
          <a:bodyPr wrap="square">
            <a:spAutoFit/>
          </a:bodyPr>
          <a:lstStyle/>
          <a:p>
            <a:r>
              <a:rPr lang="es-MX" sz="2800">
                <a:solidFill>
                  <a:schemeClr val="bg1"/>
                </a:solidFill>
              </a:rPr>
              <a:t>Practica 3: </a:t>
            </a:r>
            <a:r>
              <a:rPr lang="es-MX" sz="2800" b="1">
                <a:solidFill>
                  <a:schemeClr val="bg1"/>
                </a:solidFill>
              </a:rPr>
              <a:t>Instalación del programador (UART – USB)</a:t>
            </a:r>
          </a:p>
          <a:p>
            <a:pPr marL="457200" indent="-457200">
              <a:buFontTx/>
              <a:buChar char="-"/>
            </a:pPr>
            <a:r>
              <a:rPr lang="es-MX" sz="2800">
                <a:solidFill>
                  <a:schemeClr val="bg1"/>
                </a:solidFill>
              </a:rPr>
              <a:t>Verificar si al conectar a la PC el programador en uno de los puertos USB lo instala automaticamente el sistema operativo.</a:t>
            </a:r>
          </a:p>
          <a:p>
            <a:pPr marL="457200" indent="-457200">
              <a:buFontTx/>
              <a:buChar char="-"/>
            </a:pPr>
            <a:r>
              <a:rPr lang="es-MX" sz="2800">
                <a:solidFill>
                  <a:schemeClr val="bg1"/>
                </a:solidFill>
              </a:rPr>
              <a:t>Si no se genera un puerto de comunicación COM? especifico se debera descargar el controlador compatible con la version del sistema operativo.</a:t>
            </a:r>
          </a:p>
          <a:p>
            <a:pPr marL="457200" indent="-457200">
              <a:buFontTx/>
              <a:buChar char="-"/>
            </a:pPr>
            <a:r>
              <a:rPr lang="es-MX" sz="2800">
                <a:solidFill>
                  <a:schemeClr val="bg1"/>
                </a:solidFill>
              </a:rPr>
              <a:t>Abrir el arduino IDE y verificar si reconoce el puerto COM? generado por el adaptador USB. </a:t>
            </a:r>
          </a:p>
        </p:txBody>
      </p:sp>
      <p:sp>
        <p:nvSpPr>
          <p:cNvPr id="5" name="CuadroTexto 4">
            <a:extLst>
              <a:ext uri="{FF2B5EF4-FFF2-40B4-BE49-F238E27FC236}">
                <a16:creationId xmlns:a16="http://schemas.microsoft.com/office/drawing/2014/main" id="{20B0FE2A-9822-99A3-1632-377EE374B665}"/>
              </a:ext>
            </a:extLst>
          </p:cNvPr>
          <p:cNvSpPr txBox="1"/>
          <p:nvPr/>
        </p:nvSpPr>
        <p:spPr>
          <a:xfrm>
            <a:off x="275166" y="3188704"/>
            <a:ext cx="11916834" cy="3539430"/>
          </a:xfrm>
          <a:prstGeom prst="rect">
            <a:avLst/>
          </a:prstGeom>
          <a:noFill/>
        </p:spPr>
        <p:txBody>
          <a:bodyPr wrap="square">
            <a:spAutoFit/>
          </a:bodyPr>
          <a:lstStyle/>
          <a:p>
            <a:r>
              <a:rPr lang="es-MX" sz="2800">
                <a:solidFill>
                  <a:schemeClr val="bg1"/>
                </a:solidFill>
              </a:rPr>
              <a:t>Practica 4: </a:t>
            </a:r>
            <a:r>
              <a:rPr lang="es-MX" sz="2800" b="1">
                <a:solidFill>
                  <a:schemeClr val="bg1"/>
                </a:solidFill>
              </a:rPr>
              <a:t>Programacion del ejemplo Blink</a:t>
            </a:r>
          </a:p>
          <a:p>
            <a:pPr marL="457200" indent="-457200">
              <a:buFontTx/>
              <a:buChar char="-"/>
            </a:pPr>
            <a:r>
              <a:rPr lang="es-MX" sz="2800">
                <a:solidFill>
                  <a:schemeClr val="bg1"/>
                </a:solidFill>
              </a:rPr>
              <a:t>Abrir el ejemplo del programa Blink de la seccion de ejemplos basicos.</a:t>
            </a:r>
          </a:p>
          <a:p>
            <a:pPr marL="457200" indent="-457200">
              <a:buFontTx/>
              <a:buChar char="-"/>
            </a:pPr>
            <a:r>
              <a:rPr lang="es-MX" sz="2800">
                <a:solidFill>
                  <a:schemeClr val="bg1"/>
                </a:solidFill>
              </a:rPr>
              <a:t>Seleccionar la tarjeta AVR – Arduino Pro Mini</a:t>
            </a:r>
          </a:p>
          <a:p>
            <a:pPr marL="457200" indent="-457200">
              <a:buFontTx/>
              <a:buChar char="-"/>
            </a:pPr>
            <a:r>
              <a:rPr lang="es-MX" sz="2800">
                <a:solidFill>
                  <a:schemeClr val="bg1"/>
                </a:solidFill>
              </a:rPr>
              <a:t>Utilizar el icono de la flecha para subir el codigo de programación al microcontrolador.</a:t>
            </a:r>
          </a:p>
          <a:p>
            <a:pPr marL="457200" indent="-457200">
              <a:buFontTx/>
              <a:buChar char="-"/>
            </a:pPr>
            <a:r>
              <a:rPr lang="es-MX" sz="2800">
                <a:solidFill>
                  <a:schemeClr val="bg1"/>
                </a:solidFill>
              </a:rPr>
              <a:t>Observar que el intervalo de parpadeo del led (1 seg) en la tarjeta corresponde al tiempo en segundos en el codigo de programación.</a:t>
            </a:r>
          </a:p>
          <a:p>
            <a:pPr marL="457200" indent="-457200">
              <a:buFontTx/>
              <a:buChar char="-"/>
            </a:pPr>
            <a:r>
              <a:rPr lang="es-MX" sz="2800">
                <a:solidFill>
                  <a:schemeClr val="bg1"/>
                </a:solidFill>
              </a:rPr>
              <a:t>Modificar el tiempo (3 seg - 3000), volver a subir el codigo y observar el led.</a:t>
            </a:r>
          </a:p>
        </p:txBody>
      </p:sp>
    </p:spTree>
    <p:extLst>
      <p:ext uri="{BB962C8B-B14F-4D97-AF65-F5344CB8AC3E}">
        <p14:creationId xmlns:p14="http://schemas.microsoft.com/office/powerpoint/2010/main" val="387918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79EB468-51ED-61A0-579F-1F8030EDC283}"/>
              </a:ext>
            </a:extLst>
          </p:cNvPr>
          <p:cNvPicPr>
            <a:picLocks noChangeAspect="1"/>
          </p:cNvPicPr>
          <p:nvPr/>
        </p:nvPicPr>
        <p:blipFill>
          <a:blip r:embed="rId2"/>
          <a:stretch>
            <a:fillRect/>
          </a:stretch>
        </p:blipFill>
        <p:spPr>
          <a:xfrm>
            <a:off x="312614" y="514350"/>
            <a:ext cx="4628058" cy="6043612"/>
          </a:xfrm>
          <a:prstGeom prst="rect">
            <a:avLst/>
          </a:prstGeom>
        </p:spPr>
      </p:pic>
      <p:pic>
        <p:nvPicPr>
          <p:cNvPr id="5" name="Imagen 4">
            <a:extLst>
              <a:ext uri="{FF2B5EF4-FFF2-40B4-BE49-F238E27FC236}">
                <a16:creationId xmlns:a16="http://schemas.microsoft.com/office/drawing/2014/main" id="{EC552D1E-8D3D-7C85-1342-EA542F3BD1D5}"/>
              </a:ext>
            </a:extLst>
          </p:cNvPr>
          <p:cNvPicPr>
            <a:picLocks noChangeAspect="1"/>
          </p:cNvPicPr>
          <p:nvPr/>
        </p:nvPicPr>
        <p:blipFill>
          <a:blip r:embed="rId3"/>
          <a:stretch>
            <a:fillRect/>
          </a:stretch>
        </p:blipFill>
        <p:spPr>
          <a:xfrm>
            <a:off x="5950137" y="514349"/>
            <a:ext cx="4437618" cy="6043613"/>
          </a:xfrm>
          <a:prstGeom prst="rect">
            <a:avLst/>
          </a:prstGeom>
        </p:spPr>
      </p:pic>
      <p:sp>
        <p:nvSpPr>
          <p:cNvPr id="6" name="CuadroTexto 5">
            <a:extLst>
              <a:ext uri="{FF2B5EF4-FFF2-40B4-BE49-F238E27FC236}">
                <a16:creationId xmlns:a16="http://schemas.microsoft.com/office/drawing/2014/main" id="{E99FF754-D758-9CF1-3623-89C6E20DDBE7}"/>
              </a:ext>
            </a:extLst>
          </p:cNvPr>
          <p:cNvSpPr txBox="1"/>
          <p:nvPr/>
        </p:nvSpPr>
        <p:spPr>
          <a:xfrm>
            <a:off x="10387754" y="1206847"/>
            <a:ext cx="1804245" cy="1815882"/>
          </a:xfrm>
          <a:prstGeom prst="rect">
            <a:avLst/>
          </a:prstGeom>
          <a:noFill/>
        </p:spPr>
        <p:txBody>
          <a:bodyPr wrap="square" rtlCol="0">
            <a:spAutoFit/>
          </a:bodyPr>
          <a:lstStyle/>
          <a:p>
            <a:pPr algn="ctr"/>
            <a:r>
              <a:rPr lang="es-MX" sz="2800" b="1">
                <a:solidFill>
                  <a:schemeClr val="bg1"/>
                </a:solidFill>
              </a:rPr>
              <a:t>2008</a:t>
            </a:r>
          </a:p>
          <a:p>
            <a:pPr algn="ctr"/>
            <a:r>
              <a:rPr lang="es-MX" sz="2800" b="1">
                <a:solidFill>
                  <a:schemeClr val="bg1"/>
                </a:solidFill>
              </a:rPr>
              <a:t>Completo PDF</a:t>
            </a:r>
          </a:p>
          <a:p>
            <a:pPr algn="ctr"/>
            <a:r>
              <a:rPr lang="es-MX" sz="2800" b="1">
                <a:solidFill>
                  <a:schemeClr val="bg1"/>
                </a:solidFill>
              </a:rPr>
              <a:t>Conceptos</a:t>
            </a:r>
          </a:p>
        </p:txBody>
      </p:sp>
      <p:sp>
        <p:nvSpPr>
          <p:cNvPr id="8" name="CuadroTexto 7">
            <a:extLst>
              <a:ext uri="{FF2B5EF4-FFF2-40B4-BE49-F238E27FC236}">
                <a16:creationId xmlns:a16="http://schemas.microsoft.com/office/drawing/2014/main" id="{5A0D358F-4ED0-1F74-6B7E-69C25F913818}"/>
              </a:ext>
            </a:extLst>
          </p:cNvPr>
          <p:cNvSpPr txBox="1"/>
          <p:nvPr/>
        </p:nvSpPr>
        <p:spPr>
          <a:xfrm>
            <a:off x="4940672" y="1637735"/>
            <a:ext cx="975598" cy="523220"/>
          </a:xfrm>
          <a:prstGeom prst="rect">
            <a:avLst/>
          </a:prstGeom>
          <a:noFill/>
        </p:spPr>
        <p:txBody>
          <a:bodyPr wrap="square" rtlCol="0">
            <a:spAutoFit/>
          </a:bodyPr>
          <a:lstStyle/>
          <a:p>
            <a:pPr algn="ctr"/>
            <a:r>
              <a:rPr lang="es-MX" sz="2800" b="1">
                <a:solidFill>
                  <a:schemeClr val="bg1"/>
                </a:solidFill>
              </a:rPr>
              <a:t>2012</a:t>
            </a:r>
          </a:p>
        </p:txBody>
      </p:sp>
      <p:sp>
        <p:nvSpPr>
          <p:cNvPr id="9" name="CuadroTexto 8">
            <a:extLst>
              <a:ext uri="{FF2B5EF4-FFF2-40B4-BE49-F238E27FC236}">
                <a16:creationId xmlns:a16="http://schemas.microsoft.com/office/drawing/2014/main" id="{C345568C-09F0-30CD-EE5D-C8E08289AFC0}"/>
              </a:ext>
            </a:extLst>
          </p:cNvPr>
          <p:cNvSpPr txBox="1"/>
          <p:nvPr/>
        </p:nvSpPr>
        <p:spPr>
          <a:xfrm>
            <a:off x="3352800" y="-8872"/>
            <a:ext cx="5672667" cy="523220"/>
          </a:xfrm>
          <a:prstGeom prst="rect">
            <a:avLst/>
          </a:prstGeom>
          <a:noFill/>
        </p:spPr>
        <p:txBody>
          <a:bodyPr wrap="square" rtlCol="0">
            <a:spAutoFit/>
          </a:bodyPr>
          <a:lstStyle/>
          <a:p>
            <a:pPr algn="ctr"/>
            <a:r>
              <a:rPr lang="es-MX" sz="2800" b="1">
                <a:solidFill>
                  <a:schemeClr val="bg1"/>
                </a:solidFill>
              </a:rPr>
              <a:t>BIBLIOGRAFIA PLAN DE ESTUDIOS</a:t>
            </a:r>
          </a:p>
        </p:txBody>
      </p:sp>
    </p:spTree>
    <p:extLst>
      <p:ext uri="{BB962C8B-B14F-4D97-AF65-F5344CB8AC3E}">
        <p14:creationId xmlns:p14="http://schemas.microsoft.com/office/powerpoint/2010/main" val="301114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D96946-2C59-B92A-1AD0-F7300652F24E}"/>
              </a:ext>
            </a:extLst>
          </p:cNvPr>
          <p:cNvPicPr>
            <a:picLocks noChangeAspect="1"/>
          </p:cNvPicPr>
          <p:nvPr/>
        </p:nvPicPr>
        <p:blipFill>
          <a:blip r:embed="rId3"/>
          <a:stretch>
            <a:fillRect/>
          </a:stretch>
        </p:blipFill>
        <p:spPr>
          <a:xfrm>
            <a:off x="376011" y="626534"/>
            <a:ext cx="4234933" cy="5842000"/>
          </a:xfrm>
          <a:prstGeom prst="rect">
            <a:avLst/>
          </a:prstGeom>
        </p:spPr>
      </p:pic>
      <p:sp>
        <p:nvSpPr>
          <p:cNvPr id="5" name="CuadroTexto 4">
            <a:extLst>
              <a:ext uri="{FF2B5EF4-FFF2-40B4-BE49-F238E27FC236}">
                <a16:creationId xmlns:a16="http://schemas.microsoft.com/office/drawing/2014/main" id="{E0280838-C293-B09F-1FF8-8DCEDB36DFB2}"/>
              </a:ext>
            </a:extLst>
          </p:cNvPr>
          <p:cNvSpPr txBox="1"/>
          <p:nvPr/>
        </p:nvSpPr>
        <p:spPr>
          <a:xfrm>
            <a:off x="3352800" y="-8872"/>
            <a:ext cx="5672667" cy="523220"/>
          </a:xfrm>
          <a:prstGeom prst="rect">
            <a:avLst/>
          </a:prstGeom>
          <a:noFill/>
        </p:spPr>
        <p:txBody>
          <a:bodyPr wrap="square" rtlCol="0">
            <a:spAutoFit/>
          </a:bodyPr>
          <a:lstStyle/>
          <a:p>
            <a:pPr algn="ctr"/>
            <a:r>
              <a:rPr lang="es-MX" sz="2800" b="1">
                <a:solidFill>
                  <a:schemeClr val="bg1"/>
                </a:solidFill>
              </a:rPr>
              <a:t>BIBLIOGRAFIA PLAN DE ESTUDIOS</a:t>
            </a:r>
          </a:p>
        </p:txBody>
      </p:sp>
      <p:sp>
        <p:nvSpPr>
          <p:cNvPr id="6" name="CuadroTexto 5">
            <a:extLst>
              <a:ext uri="{FF2B5EF4-FFF2-40B4-BE49-F238E27FC236}">
                <a16:creationId xmlns:a16="http://schemas.microsoft.com/office/drawing/2014/main" id="{9C081CB1-06FE-5B3A-5475-B5273138CBC9}"/>
              </a:ext>
            </a:extLst>
          </p:cNvPr>
          <p:cNvSpPr txBox="1"/>
          <p:nvPr/>
        </p:nvSpPr>
        <p:spPr>
          <a:xfrm>
            <a:off x="4610944" y="2636802"/>
            <a:ext cx="975598" cy="523220"/>
          </a:xfrm>
          <a:prstGeom prst="rect">
            <a:avLst/>
          </a:prstGeom>
          <a:noFill/>
        </p:spPr>
        <p:txBody>
          <a:bodyPr wrap="square" rtlCol="0">
            <a:spAutoFit/>
          </a:bodyPr>
          <a:lstStyle/>
          <a:p>
            <a:pPr algn="ctr"/>
            <a:r>
              <a:rPr lang="es-MX" sz="2800" b="1">
                <a:solidFill>
                  <a:schemeClr val="bg1"/>
                </a:solidFill>
              </a:rPr>
              <a:t>2008</a:t>
            </a:r>
          </a:p>
        </p:txBody>
      </p:sp>
      <p:pic>
        <p:nvPicPr>
          <p:cNvPr id="8" name="Imagen 7">
            <a:extLst>
              <a:ext uri="{FF2B5EF4-FFF2-40B4-BE49-F238E27FC236}">
                <a16:creationId xmlns:a16="http://schemas.microsoft.com/office/drawing/2014/main" id="{C228788E-F53A-3FAC-FC0C-931EBB54C3B8}"/>
              </a:ext>
            </a:extLst>
          </p:cNvPr>
          <p:cNvPicPr>
            <a:picLocks noChangeAspect="1"/>
          </p:cNvPicPr>
          <p:nvPr/>
        </p:nvPicPr>
        <p:blipFill>
          <a:blip r:embed="rId4"/>
          <a:stretch>
            <a:fillRect/>
          </a:stretch>
        </p:blipFill>
        <p:spPr>
          <a:xfrm>
            <a:off x="5793322" y="626534"/>
            <a:ext cx="4028153" cy="5842000"/>
          </a:xfrm>
          <a:prstGeom prst="rect">
            <a:avLst/>
          </a:prstGeom>
        </p:spPr>
      </p:pic>
      <p:sp>
        <p:nvSpPr>
          <p:cNvPr id="9" name="CuadroTexto 8">
            <a:extLst>
              <a:ext uri="{FF2B5EF4-FFF2-40B4-BE49-F238E27FC236}">
                <a16:creationId xmlns:a16="http://schemas.microsoft.com/office/drawing/2014/main" id="{DCE2FC09-E6CC-FD69-2D71-83FAD00FDF80}"/>
              </a:ext>
            </a:extLst>
          </p:cNvPr>
          <p:cNvSpPr txBox="1"/>
          <p:nvPr/>
        </p:nvSpPr>
        <p:spPr>
          <a:xfrm>
            <a:off x="9921617" y="2636802"/>
            <a:ext cx="975598" cy="523220"/>
          </a:xfrm>
          <a:prstGeom prst="rect">
            <a:avLst/>
          </a:prstGeom>
          <a:noFill/>
        </p:spPr>
        <p:txBody>
          <a:bodyPr wrap="square" rtlCol="0">
            <a:spAutoFit/>
          </a:bodyPr>
          <a:lstStyle/>
          <a:p>
            <a:pPr algn="ctr"/>
            <a:r>
              <a:rPr lang="es-MX" sz="2800" b="1">
                <a:solidFill>
                  <a:schemeClr val="bg1"/>
                </a:solidFill>
              </a:rPr>
              <a:t>2007</a:t>
            </a:r>
          </a:p>
        </p:txBody>
      </p:sp>
    </p:spTree>
    <p:extLst>
      <p:ext uri="{BB962C8B-B14F-4D97-AF65-F5344CB8AC3E}">
        <p14:creationId xmlns:p14="http://schemas.microsoft.com/office/powerpoint/2010/main" val="382167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767EE9A-144E-91EE-7DD1-38A2E846818F}"/>
              </a:ext>
            </a:extLst>
          </p:cNvPr>
          <p:cNvPicPr>
            <a:picLocks noChangeAspect="1"/>
          </p:cNvPicPr>
          <p:nvPr/>
        </p:nvPicPr>
        <p:blipFill>
          <a:blip r:embed="rId2"/>
          <a:stretch>
            <a:fillRect/>
          </a:stretch>
        </p:blipFill>
        <p:spPr>
          <a:xfrm>
            <a:off x="307137" y="475827"/>
            <a:ext cx="3659944" cy="2791115"/>
          </a:xfrm>
          <a:prstGeom prst="rect">
            <a:avLst/>
          </a:prstGeom>
        </p:spPr>
      </p:pic>
      <p:pic>
        <p:nvPicPr>
          <p:cNvPr id="5" name="Imagen 4">
            <a:extLst>
              <a:ext uri="{FF2B5EF4-FFF2-40B4-BE49-F238E27FC236}">
                <a16:creationId xmlns:a16="http://schemas.microsoft.com/office/drawing/2014/main" id="{86753658-489F-F7D3-BF8E-1E0FF28204C7}"/>
              </a:ext>
            </a:extLst>
          </p:cNvPr>
          <p:cNvPicPr>
            <a:picLocks noChangeAspect="1"/>
          </p:cNvPicPr>
          <p:nvPr/>
        </p:nvPicPr>
        <p:blipFill>
          <a:blip r:embed="rId3"/>
          <a:stretch>
            <a:fillRect/>
          </a:stretch>
        </p:blipFill>
        <p:spPr>
          <a:xfrm>
            <a:off x="307137" y="3293533"/>
            <a:ext cx="3659944" cy="3564467"/>
          </a:xfrm>
          <a:prstGeom prst="rect">
            <a:avLst/>
          </a:prstGeom>
        </p:spPr>
      </p:pic>
      <p:sp>
        <p:nvSpPr>
          <p:cNvPr id="6" name="CuadroTexto 5">
            <a:extLst>
              <a:ext uri="{FF2B5EF4-FFF2-40B4-BE49-F238E27FC236}">
                <a16:creationId xmlns:a16="http://schemas.microsoft.com/office/drawing/2014/main" id="{9CF0C65E-4F2B-F30A-4AFB-6F0F210588C1}"/>
              </a:ext>
            </a:extLst>
          </p:cNvPr>
          <p:cNvSpPr txBox="1"/>
          <p:nvPr/>
        </p:nvSpPr>
        <p:spPr>
          <a:xfrm>
            <a:off x="3967081" y="0"/>
            <a:ext cx="2640467" cy="2246769"/>
          </a:xfrm>
          <a:prstGeom prst="rect">
            <a:avLst/>
          </a:prstGeom>
          <a:noFill/>
        </p:spPr>
        <p:txBody>
          <a:bodyPr wrap="none" rtlCol="0">
            <a:spAutoFit/>
          </a:bodyPr>
          <a:lstStyle/>
          <a:p>
            <a:pPr algn="ctr"/>
            <a:r>
              <a:rPr lang="es-MX" sz="2800" b="1">
                <a:solidFill>
                  <a:schemeClr val="bg1"/>
                </a:solidFill>
              </a:rPr>
              <a:t>Propuesta </a:t>
            </a:r>
          </a:p>
          <a:p>
            <a:pPr algn="ctr"/>
            <a:r>
              <a:rPr lang="es-MX" sz="2800" b="1">
                <a:solidFill>
                  <a:schemeClr val="bg1"/>
                </a:solidFill>
              </a:rPr>
              <a:t>Plan de Estudios</a:t>
            </a:r>
          </a:p>
          <a:p>
            <a:pPr algn="ctr"/>
            <a:r>
              <a:rPr lang="es-MX" sz="2800" b="1">
                <a:solidFill>
                  <a:schemeClr val="bg1"/>
                </a:solidFill>
              </a:rPr>
              <a:t>Oficial vs </a:t>
            </a:r>
          </a:p>
          <a:p>
            <a:pPr algn="ctr"/>
            <a:r>
              <a:rPr lang="es-MX" sz="2800" b="1">
                <a:solidFill>
                  <a:schemeClr val="bg1"/>
                </a:solidFill>
              </a:rPr>
              <a:t>Tecnologia </a:t>
            </a:r>
          </a:p>
          <a:p>
            <a:pPr algn="ctr"/>
            <a:r>
              <a:rPr lang="es-MX" sz="2800" b="1">
                <a:solidFill>
                  <a:schemeClr val="bg1"/>
                </a:solidFill>
              </a:rPr>
              <a:t>Moderna</a:t>
            </a:r>
          </a:p>
        </p:txBody>
      </p:sp>
      <p:sp>
        <p:nvSpPr>
          <p:cNvPr id="8" name="CuadroTexto 7">
            <a:extLst>
              <a:ext uri="{FF2B5EF4-FFF2-40B4-BE49-F238E27FC236}">
                <a16:creationId xmlns:a16="http://schemas.microsoft.com/office/drawing/2014/main" id="{85A94A84-C115-A788-36CA-CC59249B12D5}"/>
              </a:ext>
            </a:extLst>
          </p:cNvPr>
          <p:cNvSpPr txBox="1"/>
          <p:nvPr/>
        </p:nvSpPr>
        <p:spPr>
          <a:xfrm>
            <a:off x="931560" y="69056"/>
            <a:ext cx="2728384" cy="369332"/>
          </a:xfrm>
          <a:prstGeom prst="rect">
            <a:avLst/>
          </a:prstGeom>
          <a:noFill/>
        </p:spPr>
        <p:txBody>
          <a:bodyPr wrap="square">
            <a:spAutoFit/>
          </a:bodyPr>
          <a:lstStyle/>
          <a:p>
            <a:r>
              <a:rPr lang="es-MX" b="1">
                <a:solidFill>
                  <a:schemeClr val="bg1"/>
                </a:solidFill>
              </a:rPr>
              <a:t>Libro 2012 (PIC16F877A)</a:t>
            </a:r>
          </a:p>
        </p:txBody>
      </p:sp>
      <p:pic>
        <p:nvPicPr>
          <p:cNvPr id="10" name="Imagen 9">
            <a:extLst>
              <a:ext uri="{FF2B5EF4-FFF2-40B4-BE49-F238E27FC236}">
                <a16:creationId xmlns:a16="http://schemas.microsoft.com/office/drawing/2014/main" id="{3A36E59F-4D28-A309-9C9D-C0B78194F93D}"/>
              </a:ext>
            </a:extLst>
          </p:cNvPr>
          <p:cNvPicPr>
            <a:picLocks noChangeAspect="1"/>
          </p:cNvPicPr>
          <p:nvPr/>
        </p:nvPicPr>
        <p:blipFill>
          <a:blip r:embed="rId4"/>
          <a:stretch>
            <a:fillRect/>
          </a:stretch>
        </p:blipFill>
        <p:spPr>
          <a:xfrm>
            <a:off x="6607548" y="0"/>
            <a:ext cx="4587291" cy="6858000"/>
          </a:xfrm>
          <a:prstGeom prst="rect">
            <a:avLst/>
          </a:prstGeom>
        </p:spPr>
      </p:pic>
      <p:pic>
        <p:nvPicPr>
          <p:cNvPr id="12" name="Imagen 11">
            <a:extLst>
              <a:ext uri="{FF2B5EF4-FFF2-40B4-BE49-F238E27FC236}">
                <a16:creationId xmlns:a16="http://schemas.microsoft.com/office/drawing/2014/main" id="{FE801BF9-1253-A6C0-EAC4-5164D07D3A91}"/>
              </a:ext>
            </a:extLst>
          </p:cNvPr>
          <p:cNvPicPr>
            <a:picLocks noChangeAspect="1"/>
          </p:cNvPicPr>
          <p:nvPr/>
        </p:nvPicPr>
        <p:blipFill>
          <a:blip r:embed="rId5"/>
          <a:stretch>
            <a:fillRect/>
          </a:stretch>
        </p:blipFill>
        <p:spPr>
          <a:xfrm>
            <a:off x="4398509" y="2545726"/>
            <a:ext cx="1901902" cy="4131012"/>
          </a:xfrm>
          <a:prstGeom prst="rect">
            <a:avLst/>
          </a:prstGeom>
        </p:spPr>
      </p:pic>
      <p:pic>
        <p:nvPicPr>
          <p:cNvPr id="13" name="Imagen 12">
            <a:extLst>
              <a:ext uri="{FF2B5EF4-FFF2-40B4-BE49-F238E27FC236}">
                <a16:creationId xmlns:a16="http://schemas.microsoft.com/office/drawing/2014/main" id="{A5AA10D5-082C-B345-56EF-196B913C701C}"/>
              </a:ext>
            </a:extLst>
          </p:cNvPr>
          <p:cNvPicPr>
            <a:picLocks noChangeAspect="1"/>
          </p:cNvPicPr>
          <p:nvPr/>
        </p:nvPicPr>
        <p:blipFill>
          <a:blip r:embed="rId6"/>
          <a:stretch>
            <a:fillRect/>
          </a:stretch>
        </p:blipFill>
        <p:spPr>
          <a:xfrm rot="16200000">
            <a:off x="8342499" y="3195740"/>
            <a:ext cx="6597914" cy="466519"/>
          </a:xfrm>
          <a:prstGeom prst="rect">
            <a:avLst/>
          </a:prstGeom>
        </p:spPr>
      </p:pic>
    </p:spTree>
    <p:extLst>
      <p:ext uri="{BB962C8B-B14F-4D97-AF65-F5344CB8AC3E}">
        <p14:creationId xmlns:p14="http://schemas.microsoft.com/office/powerpoint/2010/main" val="180172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12F5F77-1CB0-8455-7DF6-F1B2F3FF4D59}"/>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(Supercomputadoras)</a:t>
            </a:r>
            <a:endParaRPr lang="es-MX" sz="2800"/>
          </a:p>
        </p:txBody>
      </p:sp>
      <p:sp>
        <p:nvSpPr>
          <p:cNvPr id="5" name="CuadroTexto 4">
            <a:extLst>
              <a:ext uri="{FF2B5EF4-FFF2-40B4-BE49-F238E27FC236}">
                <a16:creationId xmlns:a16="http://schemas.microsoft.com/office/drawing/2014/main" id="{2C3B6047-4DA7-C8DE-5D77-FC815A4F1C2C}"/>
              </a:ext>
            </a:extLst>
          </p:cNvPr>
          <p:cNvSpPr txBox="1"/>
          <p:nvPr/>
        </p:nvSpPr>
        <p:spPr>
          <a:xfrm>
            <a:off x="211665" y="1009597"/>
            <a:ext cx="11641666" cy="1384995"/>
          </a:xfrm>
          <a:prstGeom prst="rect">
            <a:avLst/>
          </a:prstGeom>
          <a:noFill/>
        </p:spPr>
        <p:txBody>
          <a:bodyPr wrap="square" rtlCol="0">
            <a:spAutoFit/>
          </a:bodyPr>
          <a:lstStyle/>
          <a:p>
            <a:pPr algn="ctr"/>
            <a:r>
              <a:rPr lang="es-MX" sz="2800">
                <a:solidFill>
                  <a:schemeClr val="bg1"/>
                </a:solidFill>
              </a:rPr>
              <a:t>Cuando la electronica evoluciono hasta la computacion, surgieron las primeras supercomputadoras con bulbos, que despues fueron de transistores hasta llegar a los actuales de circuitos integrados (chips).</a:t>
            </a:r>
          </a:p>
        </p:txBody>
      </p:sp>
      <p:pic>
        <p:nvPicPr>
          <p:cNvPr id="1026" name="Picture 2" descr="computación cuántica empresas">
            <a:extLst>
              <a:ext uri="{FF2B5EF4-FFF2-40B4-BE49-F238E27FC236}">
                <a16:creationId xmlns:a16="http://schemas.microsoft.com/office/drawing/2014/main" id="{CE512E7F-AA6F-4AF8-C83C-31C9E18B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029" y="2610035"/>
            <a:ext cx="5584415" cy="4020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617260BC-7F80-2571-B9FF-8EE45E7C8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65" y="2610035"/>
            <a:ext cx="5306032" cy="349866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0BB71BA-372C-64CA-5ACF-419B275D8778}"/>
              </a:ext>
            </a:extLst>
          </p:cNvPr>
          <p:cNvSpPr txBox="1"/>
          <p:nvPr/>
        </p:nvSpPr>
        <p:spPr>
          <a:xfrm>
            <a:off x="4601426" y="6217734"/>
            <a:ext cx="927100" cy="369332"/>
          </a:xfrm>
          <a:prstGeom prst="rect">
            <a:avLst/>
          </a:prstGeom>
          <a:noFill/>
        </p:spPr>
        <p:txBody>
          <a:bodyPr wrap="square">
            <a:spAutoFit/>
          </a:bodyPr>
          <a:lstStyle/>
          <a:p>
            <a:r>
              <a:rPr lang="es-MX">
                <a:solidFill>
                  <a:schemeClr val="bg1"/>
                </a:solidFill>
              </a:rPr>
              <a:t>ENIAC</a:t>
            </a:r>
          </a:p>
        </p:txBody>
      </p:sp>
    </p:spTree>
    <p:extLst>
      <p:ext uri="{BB962C8B-B14F-4D97-AF65-F5344CB8AC3E}">
        <p14:creationId xmlns:p14="http://schemas.microsoft.com/office/powerpoint/2010/main" val="137457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1D003BB-29FB-C8B4-9F85-042F2C1B2390}"/>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(Megacomputadoras)</a:t>
            </a:r>
            <a:endParaRPr lang="es-MX" sz="2800"/>
          </a:p>
        </p:txBody>
      </p:sp>
      <p:sp>
        <p:nvSpPr>
          <p:cNvPr id="5" name="CuadroTexto 4">
            <a:extLst>
              <a:ext uri="{FF2B5EF4-FFF2-40B4-BE49-F238E27FC236}">
                <a16:creationId xmlns:a16="http://schemas.microsoft.com/office/drawing/2014/main" id="{AC9CF2E6-5F5C-EE49-AFF4-BDE89C5FE407}"/>
              </a:ext>
            </a:extLst>
          </p:cNvPr>
          <p:cNvSpPr txBox="1"/>
          <p:nvPr/>
        </p:nvSpPr>
        <p:spPr>
          <a:xfrm>
            <a:off x="211665" y="1009597"/>
            <a:ext cx="11641666" cy="1384995"/>
          </a:xfrm>
          <a:prstGeom prst="rect">
            <a:avLst/>
          </a:prstGeom>
          <a:noFill/>
        </p:spPr>
        <p:txBody>
          <a:bodyPr wrap="square" rtlCol="0">
            <a:spAutoFit/>
          </a:bodyPr>
          <a:lstStyle/>
          <a:p>
            <a:pPr algn="ctr"/>
            <a:r>
              <a:rPr lang="es-MX" sz="2800">
                <a:solidFill>
                  <a:schemeClr val="bg1"/>
                </a:solidFill>
              </a:rPr>
              <a:t>Cuando la electronica se encontraba en la generacion de los transistores, surgieron computadoras (aun de gran tamaño) pero que ya podian ser utilizadas por las grandes empresas.</a:t>
            </a:r>
          </a:p>
        </p:txBody>
      </p:sp>
      <p:pic>
        <p:nvPicPr>
          <p:cNvPr id="6" name="Imagen 5">
            <a:extLst>
              <a:ext uri="{FF2B5EF4-FFF2-40B4-BE49-F238E27FC236}">
                <a16:creationId xmlns:a16="http://schemas.microsoft.com/office/drawing/2014/main" id="{BA9F6342-9017-F3C1-839F-D4792EAA2F75}"/>
              </a:ext>
            </a:extLst>
          </p:cNvPr>
          <p:cNvPicPr>
            <a:picLocks noChangeAspect="1"/>
          </p:cNvPicPr>
          <p:nvPr/>
        </p:nvPicPr>
        <p:blipFill>
          <a:blip r:embed="rId2"/>
          <a:stretch>
            <a:fillRect/>
          </a:stretch>
        </p:blipFill>
        <p:spPr>
          <a:xfrm>
            <a:off x="211665" y="2394592"/>
            <a:ext cx="4389761" cy="4247965"/>
          </a:xfrm>
          <a:prstGeom prst="rect">
            <a:avLst/>
          </a:prstGeom>
        </p:spPr>
      </p:pic>
      <p:sp>
        <p:nvSpPr>
          <p:cNvPr id="8" name="CuadroTexto 7">
            <a:extLst>
              <a:ext uri="{FF2B5EF4-FFF2-40B4-BE49-F238E27FC236}">
                <a16:creationId xmlns:a16="http://schemas.microsoft.com/office/drawing/2014/main" id="{3B6A36D4-3623-59A5-8EAE-4D054357FE10}"/>
              </a:ext>
            </a:extLst>
          </p:cNvPr>
          <p:cNvSpPr txBox="1"/>
          <p:nvPr/>
        </p:nvSpPr>
        <p:spPr>
          <a:xfrm>
            <a:off x="4601426" y="6217734"/>
            <a:ext cx="927100" cy="369332"/>
          </a:xfrm>
          <a:prstGeom prst="rect">
            <a:avLst/>
          </a:prstGeom>
          <a:noFill/>
        </p:spPr>
        <p:txBody>
          <a:bodyPr wrap="square">
            <a:spAutoFit/>
          </a:bodyPr>
          <a:lstStyle/>
          <a:p>
            <a:r>
              <a:rPr lang="es-MX">
                <a:solidFill>
                  <a:schemeClr val="bg1"/>
                </a:solidFill>
              </a:rPr>
              <a:t>Cray-1</a:t>
            </a:r>
          </a:p>
        </p:txBody>
      </p:sp>
      <p:pic>
        <p:nvPicPr>
          <p:cNvPr id="9" name="Imagen 8">
            <a:extLst>
              <a:ext uri="{FF2B5EF4-FFF2-40B4-BE49-F238E27FC236}">
                <a16:creationId xmlns:a16="http://schemas.microsoft.com/office/drawing/2014/main" id="{60748810-7F5E-F7ED-C970-F85F8DD311F4}"/>
              </a:ext>
            </a:extLst>
          </p:cNvPr>
          <p:cNvPicPr>
            <a:picLocks noChangeAspect="1"/>
          </p:cNvPicPr>
          <p:nvPr/>
        </p:nvPicPr>
        <p:blipFill>
          <a:blip r:embed="rId3"/>
          <a:stretch>
            <a:fillRect/>
          </a:stretch>
        </p:blipFill>
        <p:spPr>
          <a:xfrm>
            <a:off x="5958418" y="2394592"/>
            <a:ext cx="6021917" cy="2843982"/>
          </a:xfrm>
          <a:prstGeom prst="rect">
            <a:avLst/>
          </a:prstGeom>
        </p:spPr>
      </p:pic>
    </p:spTree>
    <p:extLst>
      <p:ext uri="{BB962C8B-B14F-4D97-AF65-F5344CB8AC3E}">
        <p14:creationId xmlns:p14="http://schemas.microsoft.com/office/powerpoint/2010/main" val="178888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2F908AA-B5B4-D3AA-2581-2F0F9579A98A}"/>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(Computadoras Personales)</a:t>
            </a:r>
            <a:endParaRPr lang="es-MX" sz="2800"/>
          </a:p>
        </p:txBody>
      </p:sp>
      <p:pic>
        <p:nvPicPr>
          <p:cNvPr id="5" name="Imagen 4">
            <a:extLst>
              <a:ext uri="{FF2B5EF4-FFF2-40B4-BE49-F238E27FC236}">
                <a16:creationId xmlns:a16="http://schemas.microsoft.com/office/drawing/2014/main" id="{641B3B9D-B029-49CE-5293-A46FC46ABE08}"/>
              </a:ext>
            </a:extLst>
          </p:cNvPr>
          <p:cNvPicPr>
            <a:picLocks noChangeAspect="1"/>
          </p:cNvPicPr>
          <p:nvPr/>
        </p:nvPicPr>
        <p:blipFill>
          <a:blip r:embed="rId2"/>
          <a:stretch>
            <a:fillRect/>
          </a:stretch>
        </p:blipFill>
        <p:spPr>
          <a:xfrm>
            <a:off x="376765" y="3215215"/>
            <a:ext cx="4566268" cy="3371851"/>
          </a:xfrm>
          <a:prstGeom prst="rect">
            <a:avLst/>
          </a:prstGeom>
        </p:spPr>
      </p:pic>
      <p:sp>
        <p:nvSpPr>
          <p:cNvPr id="6" name="CuadroTexto 5">
            <a:extLst>
              <a:ext uri="{FF2B5EF4-FFF2-40B4-BE49-F238E27FC236}">
                <a16:creationId xmlns:a16="http://schemas.microsoft.com/office/drawing/2014/main" id="{05959CFE-E1C7-D0ED-B7E9-20C3BAF8F275}"/>
              </a:ext>
            </a:extLst>
          </p:cNvPr>
          <p:cNvSpPr txBox="1"/>
          <p:nvPr/>
        </p:nvSpPr>
        <p:spPr>
          <a:xfrm>
            <a:off x="4943033" y="5705785"/>
            <a:ext cx="927100" cy="646331"/>
          </a:xfrm>
          <a:prstGeom prst="rect">
            <a:avLst/>
          </a:prstGeom>
          <a:noFill/>
        </p:spPr>
        <p:txBody>
          <a:bodyPr wrap="square">
            <a:spAutoFit/>
          </a:bodyPr>
          <a:lstStyle/>
          <a:p>
            <a:pPr algn="ctr"/>
            <a:r>
              <a:rPr lang="es-MX">
                <a:solidFill>
                  <a:schemeClr val="bg1"/>
                </a:solidFill>
              </a:rPr>
              <a:t>IBM PC</a:t>
            </a:r>
          </a:p>
          <a:p>
            <a:pPr algn="ctr"/>
            <a:r>
              <a:rPr lang="es-MX">
                <a:solidFill>
                  <a:schemeClr val="bg1"/>
                </a:solidFill>
              </a:rPr>
              <a:t>1983</a:t>
            </a:r>
          </a:p>
        </p:txBody>
      </p:sp>
      <p:sp>
        <p:nvSpPr>
          <p:cNvPr id="7" name="CuadroTexto 6">
            <a:extLst>
              <a:ext uri="{FF2B5EF4-FFF2-40B4-BE49-F238E27FC236}">
                <a16:creationId xmlns:a16="http://schemas.microsoft.com/office/drawing/2014/main" id="{4F03E6A4-2CA4-F7C6-5AA1-3AF1A41B4928}"/>
              </a:ext>
            </a:extLst>
          </p:cNvPr>
          <p:cNvSpPr txBox="1"/>
          <p:nvPr/>
        </p:nvSpPr>
        <p:spPr>
          <a:xfrm>
            <a:off x="211665" y="810562"/>
            <a:ext cx="11855018" cy="2246769"/>
          </a:xfrm>
          <a:prstGeom prst="rect">
            <a:avLst/>
          </a:prstGeom>
          <a:noFill/>
        </p:spPr>
        <p:txBody>
          <a:bodyPr wrap="square" rtlCol="0">
            <a:spAutoFit/>
          </a:bodyPr>
          <a:lstStyle/>
          <a:p>
            <a:pPr algn="ctr"/>
            <a:r>
              <a:rPr lang="es-MX" sz="2800">
                <a:solidFill>
                  <a:schemeClr val="bg1"/>
                </a:solidFill>
              </a:rPr>
              <a:t>Cuando la electronica llego a la etapa de circuitos integrados, surgieron las primeras computadoras personales, con monitores monocromaticos y tarjetas de interfaz para cada funcion. Las pioneras fueron las empresas estadounidenses IBM, HP, Dell, Tandy y Apple. Los primeros modelos fueron costosos mas de 2,000 dolares, pero la masificacion y el surgimiento de los clones, abarato el costo.</a:t>
            </a:r>
          </a:p>
        </p:txBody>
      </p:sp>
      <p:pic>
        <p:nvPicPr>
          <p:cNvPr id="8" name="Imagen 7">
            <a:extLst>
              <a:ext uri="{FF2B5EF4-FFF2-40B4-BE49-F238E27FC236}">
                <a16:creationId xmlns:a16="http://schemas.microsoft.com/office/drawing/2014/main" id="{4D90B205-9DED-13A4-A94F-BE28700FF7DB}"/>
              </a:ext>
            </a:extLst>
          </p:cNvPr>
          <p:cNvPicPr>
            <a:picLocks noChangeAspect="1"/>
          </p:cNvPicPr>
          <p:nvPr/>
        </p:nvPicPr>
        <p:blipFill>
          <a:blip r:embed="rId3"/>
          <a:stretch>
            <a:fillRect/>
          </a:stretch>
        </p:blipFill>
        <p:spPr>
          <a:xfrm>
            <a:off x="6028267" y="3215215"/>
            <a:ext cx="6038416" cy="3371852"/>
          </a:xfrm>
          <a:prstGeom prst="rect">
            <a:avLst/>
          </a:prstGeom>
        </p:spPr>
      </p:pic>
    </p:spTree>
    <p:extLst>
      <p:ext uri="{BB962C8B-B14F-4D97-AF65-F5344CB8AC3E}">
        <p14:creationId xmlns:p14="http://schemas.microsoft.com/office/powerpoint/2010/main" val="246641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6B7FC6-479F-49B2-0E88-D4354003E774}"/>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(Computadoras Portatiles)</a:t>
            </a:r>
            <a:endParaRPr lang="es-MX" sz="2800"/>
          </a:p>
        </p:txBody>
      </p:sp>
      <p:sp>
        <p:nvSpPr>
          <p:cNvPr id="5" name="CuadroTexto 4">
            <a:extLst>
              <a:ext uri="{FF2B5EF4-FFF2-40B4-BE49-F238E27FC236}">
                <a16:creationId xmlns:a16="http://schemas.microsoft.com/office/drawing/2014/main" id="{014BB79C-47A5-758A-C2E2-CB0C4E23B84E}"/>
              </a:ext>
            </a:extLst>
          </p:cNvPr>
          <p:cNvSpPr txBox="1"/>
          <p:nvPr/>
        </p:nvSpPr>
        <p:spPr>
          <a:xfrm>
            <a:off x="211665" y="810562"/>
            <a:ext cx="11855018" cy="2246769"/>
          </a:xfrm>
          <a:prstGeom prst="rect">
            <a:avLst/>
          </a:prstGeom>
          <a:noFill/>
        </p:spPr>
        <p:txBody>
          <a:bodyPr wrap="square" rtlCol="0">
            <a:spAutoFit/>
          </a:bodyPr>
          <a:lstStyle/>
          <a:p>
            <a:pPr algn="ctr"/>
            <a:r>
              <a:rPr lang="es-MX" sz="2800">
                <a:solidFill>
                  <a:schemeClr val="bg1"/>
                </a:solidFill>
              </a:rPr>
              <a:t>Luego en esa etapa de competencia entre las empresas, las de origen japonesas empezaron a orientar sus productos a un menor tamaño de integración, dando origen a las computadoras portatiles de alta integracion, que se les denomino laptops, luego las mini laptops (7 a 10”), las ultrabooks (delgadas y ligeras) y las 2 en 1 que tienen la funcionabilidad de Tableta y Laptop a la vez.</a:t>
            </a:r>
          </a:p>
        </p:txBody>
      </p:sp>
      <p:pic>
        <p:nvPicPr>
          <p:cNvPr id="6" name="Imagen 5">
            <a:extLst>
              <a:ext uri="{FF2B5EF4-FFF2-40B4-BE49-F238E27FC236}">
                <a16:creationId xmlns:a16="http://schemas.microsoft.com/office/drawing/2014/main" id="{84F89CDE-39A2-89AA-0D73-DD1124345C60}"/>
              </a:ext>
            </a:extLst>
          </p:cNvPr>
          <p:cNvPicPr>
            <a:picLocks noChangeAspect="1"/>
          </p:cNvPicPr>
          <p:nvPr/>
        </p:nvPicPr>
        <p:blipFill>
          <a:blip r:embed="rId2"/>
          <a:stretch>
            <a:fillRect/>
          </a:stretch>
        </p:blipFill>
        <p:spPr>
          <a:xfrm>
            <a:off x="211665" y="3048000"/>
            <a:ext cx="3643639" cy="3506574"/>
          </a:xfrm>
          <a:prstGeom prst="rect">
            <a:avLst/>
          </a:prstGeom>
        </p:spPr>
      </p:pic>
      <p:sp>
        <p:nvSpPr>
          <p:cNvPr id="8" name="CuadroTexto 7">
            <a:extLst>
              <a:ext uri="{FF2B5EF4-FFF2-40B4-BE49-F238E27FC236}">
                <a16:creationId xmlns:a16="http://schemas.microsoft.com/office/drawing/2014/main" id="{2AD00E94-072D-A7E2-4BF6-24396424408B}"/>
              </a:ext>
            </a:extLst>
          </p:cNvPr>
          <p:cNvSpPr txBox="1"/>
          <p:nvPr/>
        </p:nvSpPr>
        <p:spPr>
          <a:xfrm>
            <a:off x="3855304" y="5940735"/>
            <a:ext cx="1108545" cy="646331"/>
          </a:xfrm>
          <a:prstGeom prst="rect">
            <a:avLst/>
          </a:prstGeom>
          <a:noFill/>
        </p:spPr>
        <p:txBody>
          <a:bodyPr wrap="square">
            <a:spAutoFit/>
          </a:bodyPr>
          <a:lstStyle/>
          <a:p>
            <a:r>
              <a:rPr lang="es-MX" b="1">
                <a:solidFill>
                  <a:schemeClr val="bg1"/>
                </a:solidFill>
              </a:rPr>
              <a:t>Toshiba T1100 </a:t>
            </a:r>
          </a:p>
        </p:txBody>
      </p:sp>
      <p:pic>
        <p:nvPicPr>
          <p:cNvPr id="9" name="Imagen 8">
            <a:extLst>
              <a:ext uri="{FF2B5EF4-FFF2-40B4-BE49-F238E27FC236}">
                <a16:creationId xmlns:a16="http://schemas.microsoft.com/office/drawing/2014/main" id="{FC63F093-1987-9DA5-BBCE-4DED7940B262}"/>
              </a:ext>
            </a:extLst>
          </p:cNvPr>
          <p:cNvPicPr>
            <a:picLocks noChangeAspect="1"/>
          </p:cNvPicPr>
          <p:nvPr/>
        </p:nvPicPr>
        <p:blipFill>
          <a:blip r:embed="rId3"/>
          <a:stretch>
            <a:fillRect/>
          </a:stretch>
        </p:blipFill>
        <p:spPr>
          <a:xfrm>
            <a:off x="5147734" y="3072785"/>
            <a:ext cx="6832602" cy="3481789"/>
          </a:xfrm>
          <a:prstGeom prst="rect">
            <a:avLst/>
          </a:prstGeom>
        </p:spPr>
      </p:pic>
    </p:spTree>
    <p:extLst>
      <p:ext uri="{BB962C8B-B14F-4D97-AF65-F5344CB8AC3E}">
        <p14:creationId xmlns:p14="http://schemas.microsoft.com/office/powerpoint/2010/main" val="43362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DA58625-5675-687A-80D1-2F1E35885E37}"/>
              </a:ext>
            </a:extLst>
          </p:cNvPr>
          <p:cNvSpPr txBox="1"/>
          <p:nvPr/>
        </p:nvSpPr>
        <p:spPr>
          <a:xfrm>
            <a:off x="211665" y="270934"/>
            <a:ext cx="11641667" cy="523220"/>
          </a:xfrm>
          <a:prstGeom prst="rect">
            <a:avLst/>
          </a:prstGeom>
          <a:noFill/>
        </p:spPr>
        <p:txBody>
          <a:bodyPr wrap="square" rtlCol="0">
            <a:spAutoFit/>
          </a:bodyPr>
          <a:lstStyle/>
          <a:p>
            <a:pPr algn="ctr"/>
            <a:r>
              <a:rPr lang="es-MX" sz="2800">
                <a:solidFill>
                  <a:schemeClr val="accent4">
                    <a:lumMod val="75000"/>
                  </a:schemeClr>
                </a:solidFill>
              </a:rPr>
              <a:t>Antecedentes para el uso de Microcontroladores (Minicomputadoras)</a:t>
            </a:r>
            <a:endParaRPr lang="es-MX" sz="2800"/>
          </a:p>
        </p:txBody>
      </p:sp>
      <p:sp>
        <p:nvSpPr>
          <p:cNvPr id="5" name="CuadroTexto 4">
            <a:extLst>
              <a:ext uri="{FF2B5EF4-FFF2-40B4-BE49-F238E27FC236}">
                <a16:creationId xmlns:a16="http://schemas.microsoft.com/office/drawing/2014/main" id="{83E6A563-79A8-F1AB-8F3F-DB066E8D5727}"/>
              </a:ext>
            </a:extLst>
          </p:cNvPr>
          <p:cNvSpPr txBox="1"/>
          <p:nvPr/>
        </p:nvSpPr>
        <p:spPr>
          <a:xfrm>
            <a:off x="211665" y="810562"/>
            <a:ext cx="11855018" cy="2246769"/>
          </a:xfrm>
          <a:prstGeom prst="rect">
            <a:avLst/>
          </a:prstGeom>
          <a:noFill/>
        </p:spPr>
        <p:txBody>
          <a:bodyPr wrap="square" rtlCol="0">
            <a:spAutoFit/>
          </a:bodyPr>
          <a:lstStyle/>
          <a:p>
            <a:pPr algn="ctr"/>
            <a:r>
              <a:rPr lang="es-MX" sz="2800">
                <a:solidFill>
                  <a:schemeClr val="bg1"/>
                </a:solidFill>
              </a:rPr>
              <a:t>Luego Apple una empresa de productos de alta tecnologia a nivel mundial al ver que su computadora personal (macpro) solo es accesible para profesionales del diseño y empresas (&gt;3,000 USD), crea una minicomputadora mac mini (&gt;498 USD) para el segmento domestico, academico y empresarial. Posteriormente Intel lanza un producto de mini pc denominado NUC.</a:t>
            </a:r>
          </a:p>
        </p:txBody>
      </p:sp>
      <p:pic>
        <p:nvPicPr>
          <p:cNvPr id="6" name="Imagen 5">
            <a:extLst>
              <a:ext uri="{FF2B5EF4-FFF2-40B4-BE49-F238E27FC236}">
                <a16:creationId xmlns:a16="http://schemas.microsoft.com/office/drawing/2014/main" id="{B9BAD236-6F2F-2105-F3BE-5F74D381A45C}"/>
              </a:ext>
            </a:extLst>
          </p:cNvPr>
          <p:cNvPicPr>
            <a:picLocks noChangeAspect="1"/>
          </p:cNvPicPr>
          <p:nvPr/>
        </p:nvPicPr>
        <p:blipFill>
          <a:blip r:embed="rId2"/>
          <a:stretch>
            <a:fillRect/>
          </a:stretch>
        </p:blipFill>
        <p:spPr>
          <a:xfrm>
            <a:off x="685797" y="3200399"/>
            <a:ext cx="5779758" cy="3078665"/>
          </a:xfrm>
          <a:prstGeom prst="rect">
            <a:avLst/>
          </a:prstGeom>
        </p:spPr>
      </p:pic>
      <p:sp>
        <p:nvSpPr>
          <p:cNvPr id="7" name="CuadroTexto 6">
            <a:extLst>
              <a:ext uri="{FF2B5EF4-FFF2-40B4-BE49-F238E27FC236}">
                <a16:creationId xmlns:a16="http://schemas.microsoft.com/office/drawing/2014/main" id="{68874BB7-0397-D215-8585-09549582537F}"/>
              </a:ext>
            </a:extLst>
          </p:cNvPr>
          <p:cNvSpPr txBox="1"/>
          <p:nvPr/>
        </p:nvSpPr>
        <p:spPr>
          <a:xfrm>
            <a:off x="2815370" y="6309730"/>
            <a:ext cx="2302934" cy="369332"/>
          </a:xfrm>
          <a:prstGeom prst="rect">
            <a:avLst/>
          </a:prstGeom>
          <a:noFill/>
        </p:spPr>
        <p:txBody>
          <a:bodyPr wrap="square">
            <a:spAutoFit/>
          </a:bodyPr>
          <a:lstStyle/>
          <a:p>
            <a:r>
              <a:rPr lang="es-MX" b="1">
                <a:solidFill>
                  <a:schemeClr val="bg1"/>
                </a:solidFill>
              </a:rPr>
              <a:t>Apple Mac Mini 2005</a:t>
            </a:r>
          </a:p>
        </p:txBody>
      </p:sp>
      <p:pic>
        <p:nvPicPr>
          <p:cNvPr id="8" name="Imagen 7">
            <a:extLst>
              <a:ext uri="{FF2B5EF4-FFF2-40B4-BE49-F238E27FC236}">
                <a16:creationId xmlns:a16="http://schemas.microsoft.com/office/drawing/2014/main" id="{83F225EB-5884-90AD-7474-0EF29E6CD0BB}"/>
              </a:ext>
            </a:extLst>
          </p:cNvPr>
          <p:cNvPicPr>
            <a:picLocks noChangeAspect="1"/>
          </p:cNvPicPr>
          <p:nvPr/>
        </p:nvPicPr>
        <p:blipFill>
          <a:blip r:embed="rId3"/>
          <a:stretch>
            <a:fillRect/>
          </a:stretch>
        </p:blipFill>
        <p:spPr>
          <a:xfrm>
            <a:off x="8737600" y="3040565"/>
            <a:ext cx="2124730" cy="3238500"/>
          </a:xfrm>
          <a:prstGeom prst="rect">
            <a:avLst/>
          </a:prstGeom>
        </p:spPr>
      </p:pic>
      <p:sp>
        <p:nvSpPr>
          <p:cNvPr id="9" name="CuadroTexto 8">
            <a:extLst>
              <a:ext uri="{FF2B5EF4-FFF2-40B4-BE49-F238E27FC236}">
                <a16:creationId xmlns:a16="http://schemas.microsoft.com/office/drawing/2014/main" id="{31525478-053E-4E8C-2041-39E586440047}"/>
              </a:ext>
            </a:extLst>
          </p:cNvPr>
          <p:cNvSpPr txBox="1"/>
          <p:nvPr/>
        </p:nvSpPr>
        <p:spPr>
          <a:xfrm>
            <a:off x="8225164" y="6309730"/>
            <a:ext cx="3154036" cy="369332"/>
          </a:xfrm>
          <a:prstGeom prst="rect">
            <a:avLst/>
          </a:prstGeom>
          <a:noFill/>
        </p:spPr>
        <p:txBody>
          <a:bodyPr wrap="square">
            <a:spAutoFit/>
          </a:bodyPr>
          <a:lstStyle/>
          <a:p>
            <a:r>
              <a:rPr lang="es-MX" b="1">
                <a:solidFill>
                  <a:schemeClr val="bg1"/>
                </a:solidFill>
              </a:rPr>
              <a:t>Intel NUC 12 Extreme Core i9</a:t>
            </a:r>
          </a:p>
        </p:txBody>
      </p:sp>
    </p:spTree>
    <p:extLst>
      <p:ext uri="{BB962C8B-B14F-4D97-AF65-F5344CB8AC3E}">
        <p14:creationId xmlns:p14="http://schemas.microsoft.com/office/powerpoint/2010/main" val="1634678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766</TotalTime>
  <Words>1141</Words>
  <Application>Microsoft Macintosh PowerPoint</Application>
  <PresentationFormat>Panorámica</PresentationFormat>
  <Paragraphs>77</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Tw Cen MT</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8</cp:revision>
  <dcterms:created xsi:type="dcterms:W3CDTF">2024-08-31T15:08:30Z</dcterms:created>
  <dcterms:modified xsi:type="dcterms:W3CDTF">2024-09-02T22:55:58Z</dcterms:modified>
</cp:coreProperties>
</file>